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3" r:id="rId2"/>
    <p:sldId id="283" r:id="rId3"/>
    <p:sldId id="275" r:id="rId4"/>
    <p:sldId id="277" r:id="rId5"/>
    <p:sldId id="276" r:id="rId6"/>
    <p:sldId id="258" r:id="rId7"/>
    <p:sldId id="265" r:id="rId8"/>
    <p:sldId id="266" r:id="rId9"/>
    <p:sldId id="267" r:id="rId10"/>
    <p:sldId id="295" r:id="rId11"/>
    <p:sldId id="278" r:id="rId12"/>
    <p:sldId id="294" r:id="rId13"/>
    <p:sldId id="259" r:id="rId14"/>
    <p:sldId id="268" r:id="rId15"/>
    <p:sldId id="269" r:id="rId16"/>
    <p:sldId id="270" r:id="rId17"/>
    <p:sldId id="280" r:id="rId18"/>
    <p:sldId id="271" r:id="rId19"/>
    <p:sldId id="296" r:id="rId20"/>
    <p:sldId id="272" r:id="rId21"/>
    <p:sldId id="273" r:id="rId22"/>
    <p:sldId id="274" r:id="rId23"/>
    <p:sldId id="279" r:id="rId24"/>
    <p:sldId id="281" r:id="rId25"/>
    <p:sldId id="299" r:id="rId26"/>
    <p:sldId id="298" r:id="rId27"/>
    <p:sldId id="282" r:id="rId28"/>
    <p:sldId id="285" r:id="rId29"/>
    <p:sldId id="257" r:id="rId30"/>
    <p:sldId id="286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7E3797-1337-4E13-B542-5F4C2188C46D}">
          <p14:sldIdLst>
            <p14:sldId id="293"/>
            <p14:sldId id="283"/>
            <p14:sldId id="275"/>
            <p14:sldId id="277"/>
            <p14:sldId id="276"/>
          </p14:sldIdLst>
        </p14:section>
        <p14:section name="Abschnitt ohne Titel" id="{141F36DE-FB73-4C3B-86D9-C1A727274E86}">
          <p14:sldIdLst>
            <p14:sldId id="258"/>
            <p14:sldId id="265"/>
            <p14:sldId id="266"/>
            <p14:sldId id="267"/>
            <p14:sldId id="295"/>
            <p14:sldId id="278"/>
            <p14:sldId id="294"/>
            <p14:sldId id="259"/>
            <p14:sldId id="268"/>
            <p14:sldId id="269"/>
            <p14:sldId id="270"/>
            <p14:sldId id="280"/>
            <p14:sldId id="271"/>
            <p14:sldId id="296"/>
            <p14:sldId id="272"/>
            <p14:sldId id="273"/>
            <p14:sldId id="274"/>
            <p14:sldId id="279"/>
            <p14:sldId id="281"/>
            <p14:sldId id="299"/>
            <p14:sldId id="298"/>
            <p14:sldId id="282"/>
            <p14:sldId id="285"/>
            <p14:sldId id="25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EA0F2-96E2-48E0-9DD7-4FD44535B918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E31A0-0409-4063-A3BD-038DDD809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00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E31A0-0409-4063-A3BD-038DDD80969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09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003-495E-4506-9BAF-11886D94F2B6}" type="datetime1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67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D4-F554-47DF-A148-C1B5715611E3}" type="datetime1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69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2109-D801-48C0-B64B-42FA8910A45A}" type="datetime1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66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2036-AC04-4775-87FA-9F803377DA57}" type="datetime1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28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5BBA-1957-472C-85E2-C3C3454E18FB}" type="datetime1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7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0388-4B9F-4BA3-B817-434822C22222}" type="datetime1">
              <a:rPr lang="de-DE" smtClean="0"/>
              <a:t>22.02.2021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1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9A9B-D153-4A6C-AB3C-76A07DE5C597}" type="datetime1">
              <a:rPr lang="de-DE" smtClean="0"/>
              <a:t>22.02.2021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7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08A6-6F74-4CDD-B13F-CC9731669DA7}" type="datetime1">
              <a:rPr lang="de-DE" smtClean="0"/>
              <a:t>22.02.2021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79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5B9A-F9BB-4031-8CDD-BE1275F6D47F}" type="datetime1">
              <a:rPr lang="de-DE" smtClean="0"/>
              <a:t>22.02.2021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49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1213-2784-400F-A2FC-469C9CB0957B}" type="datetime1">
              <a:rPr lang="de-DE" smtClean="0"/>
              <a:t>22.02.2021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5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4DA3-CE9B-4C5A-A05D-681C53346723}" type="datetime1">
              <a:rPr lang="de-DE" smtClean="0"/>
              <a:t>22.02.2021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24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A6F1-4303-4E5C-B63A-E145CB581DDB}" type="datetime1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2931-5F9B-42AA-A596-77EC8C92D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86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chule-unterfeld.vobs.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512168"/>
          </a:xfrm>
        </p:spPr>
        <p:txBody>
          <a:bodyPr>
            <a:normAutofit/>
          </a:bodyPr>
          <a:lstStyle/>
          <a:p>
            <a:r>
              <a:rPr lang="de-DE" dirty="0">
                <a:latin typeface="assdru1" pitchFamily="2" charset="0"/>
              </a:rPr>
              <a:t>Unser Kind kommt in die Schule!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>
            <a:normAutofit/>
          </a:bodyPr>
          <a:lstStyle/>
          <a:p>
            <a:endParaRPr lang="de-DE" dirty="0">
              <a:solidFill>
                <a:schemeClr val="tx1"/>
              </a:solidFill>
              <a:latin typeface="assdru1" pitchFamily="2" charset="0"/>
            </a:endParaRPr>
          </a:p>
          <a:p>
            <a:r>
              <a:rPr lang="de-DE" dirty="0">
                <a:solidFill>
                  <a:schemeClr val="tx1"/>
                </a:solidFill>
                <a:latin typeface="assdru1" pitchFamily="2" charset="0"/>
              </a:rPr>
              <a:t>Elterninformation</a:t>
            </a:r>
          </a:p>
          <a:p>
            <a:r>
              <a:rPr lang="de-DE" dirty="0">
                <a:solidFill>
                  <a:schemeClr val="tx1"/>
                </a:solidFill>
                <a:latin typeface="assdru1" pitchFamily="2" charset="0"/>
              </a:rPr>
              <a:t>für das</a:t>
            </a:r>
          </a:p>
          <a:p>
            <a:r>
              <a:rPr lang="de-DE" dirty="0">
                <a:solidFill>
                  <a:schemeClr val="tx1"/>
                </a:solidFill>
                <a:latin typeface="assdru1" pitchFamily="2" charset="0"/>
              </a:rPr>
              <a:t>Schuljahr 2021/22</a:t>
            </a:r>
            <a:endParaRPr lang="de-DE" dirty="0">
              <a:latin typeface="assdru1" pitchFamily="2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572000" y="332656"/>
            <a:ext cx="4098131" cy="100811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78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Wir bewegen uns!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beim Wandertag: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87117"/>
            <a:ext cx="2651787" cy="19888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22" y="4165513"/>
            <a:ext cx="3227851" cy="24208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81" y="2406725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Wir bewegen uns!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bei verschiedenen Aktionen an der Schule: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7" name="Grafik 2" descr="E:\Fotos Schule\1a 2012-2013\Ugotchi 1a\2013-06-13 08.43.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51" y="3912518"/>
            <a:ext cx="259228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Users\user01\Documents\Schule\1. Klasse\Organisatiorisches\Projekte 2012 13\Sport- und Spielefest\PICT6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215132"/>
            <a:ext cx="2625129" cy="1571235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/>
          <a:stretch/>
        </p:blipFill>
        <p:spPr>
          <a:xfrm>
            <a:off x="908842" y="4804510"/>
            <a:ext cx="2618781" cy="187166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9389" r="10626"/>
          <a:stretch/>
        </p:blipFill>
        <p:spPr>
          <a:xfrm>
            <a:off x="3142184" y="3166093"/>
            <a:ext cx="2880320" cy="194135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5" y="3140152"/>
            <a:ext cx="2835325" cy="15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Wir bewegen uns!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bei weiteren, tollen Aktionen: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1" y="3289585"/>
            <a:ext cx="3347864" cy="25108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t="26616" r="18551" b="12893"/>
          <a:stretch/>
        </p:blipFill>
        <p:spPr>
          <a:xfrm rot="20810863">
            <a:off x="5663696" y="4969235"/>
            <a:ext cx="2721285" cy="16198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01" y="3289585"/>
            <a:ext cx="3275856" cy="21839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5802">
            <a:off x="6853230" y="1684353"/>
            <a:ext cx="2131774" cy="15988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043">
            <a:off x="2851211" y="5085093"/>
            <a:ext cx="1907704" cy="143077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986">
            <a:off x="230451" y="298998"/>
            <a:ext cx="2556017" cy="143776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4"/>
          <a:stretch/>
        </p:blipFill>
        <p:spPr>
          <a:xfrm>
            <a:off x="2771799" y="302514"/>
            <a:ext cx="1687349" cy="11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6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Verkehrserziehung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64904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>
                <a:latin typeface="assdru1" pitchFamily="2" charset="0"/>
              </a:rPr>
              <a:t>Besuch von Herrn </a:t>
            </a:r>
            <a:r>
              <a:rPr lang="de-DE" sz="2400" dirty="0" err="1">
                <a:latin typeface="assdru1" pitchFamily="2" charset="0"/>
              </a:rPr>
              <a:t>Slappnig</a:t>
            </a:r>
            <a:r>
              <a:rPr lang="de-DE" sz="2400" dirty="0">
                <a:latin typeface="assdru1" pitchFamily="2" charset="0"/>
              </a:rPr>
              <a:t> (Polizeiinspektion Lauterach)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0" y="3499810"/>
            <a:ext cx="2678048" cy="2890646"/>
          </a:xfrm>
          <a:prstGeom prst="rect">
            <a:avLst/>
          </a:prstGeom>
        </p:spPr>
      </p:pic>
      <p:pic>
        <p:nvPicPr>
          <p:cNvPr id="2050" name="Picture 2" descr="H:\Fotos Schule\1a 2012-2013\Herbst 1a\2012-10-02 09.17.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14" y="3378001"/>
            <a:ext cx="4016606" cy="301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278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Verkehrserziehung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64904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Aktion „Blühende Straße“</a:t>
            </a:r>
          </a:p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Aktion „Schulweg“</a:t>
            </a:r>
          </a:p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Aktion „Fahrradprüfung“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3074" name="Picture 2" descr="C:\Users\TSD\AppData\Local\Microsoft\Windows\Temporary Internet Files\Content.IE5\BKHTSDHB\20150917_114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64" y="4055962"/>
            <a:ext cx="128074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974" y="4577543"/>
            <a:ext cx="2276873" cy="12807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9470" y="4577544"/>
            <a:ext cx="2276870" cy="12807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1963" y="4530517"/>
            <a:ext cx="2276871" cy="12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Verkehrserziehung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64904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Der kleine Radritter: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1026" name="Picture 2" descr="H:\radri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radritt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4036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09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Verkehrserziehung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64904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Aktion „Sehen und gesehen werden“: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1" y="3215359"/>
            <a:ext cx="4344009" cy="244350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415">
            <a:off x="5119220" y="3954117"/>
            <a:ext cx="3522788" cy="19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Verkehrserziehung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64904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assdru1" pitchFamily="2" charset="0"/>
              </a:rPr>
              <a:t>Aktion „Trixi – Toter Winkel“: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7" name="Grafik 6" descr="C:\Users\user01\Documents\Schule\3. Klasse\Organisatorisches\Lehrausgänge + Projekte\Projekte 2010 11\Toter Winkel - Homepage\DSC07972.JPG"/>
          <p:cNvPicPr/>
          <p:nvPr/>
        </p:nvPicPr>
        <p:blipFill>
          <a:blip r:embed="rId3" cstate="print"/>
          <a:srcRect t="5911" b="13434"/>
          <a:stretch>
            <a:fillRect/>
          </a:stretch>
        </p:blipFill>
        <p:spPr bwMode="auto">
          <a:xfrm>
            <a:off x="5099720" y="3361985"/>
            <a:ext cx="2520280" cy="317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53011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7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>
                <a:latin typeface="assdru1" pitchFamily="2" charset="0"/>
              </a:rPr>
              <a:t>Landschultage: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85" y="3292495"/>
            <a:ext cx="2996950" cy="168578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2843808" cy="189587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21930"/>
            <a:ext cx="2735796" cy="182386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76607"/>
            <a:ext cx="2483768" cy="165584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29" y="4444713"/>
            <a:ext cx="2796911" cy="18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5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>
                <a:latin typeface="assdru1" pitchFamily="2" charset="0"/>
              </a:rPr>
              <a:t>Verschiedene Projekte: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3854"/>
            <a:ext cx="3368537" cy="18948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21635"/>
            <a:ext cx="3203848" cy="180216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81" y="2351844"/>
            <a:ext cx="2459765" cy="184482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795">
            <a:off x="6342112" y="2635244"/>
            <a:ext cx="2555776" cy="191683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99" y="4457827"/>
            <a:ext cx="3675900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3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Unsere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64904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assdru1" pitchFamily="2" charset="0"/>
            </a:endParaRPr>
          </a:p>
          <a:p>
            <a:pPr marL="0" indent="0">
              <a:buNone/>
            </a:pPr>
            <a:endParaRPr lang="de-DE" dirty="0">
              <a:latin typeface="assdru1" pitchFamily="2" charset="0"/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88917"/>
            <a:ext cx="4098131" cy="1008112"/>
          </a:xfrm>
          <a:prstGeom prst="rect">
            <a:avLst/>
          </a:prstGeom>
        </p:spPr>
      </p:pic>
      <p:pic>
        <p:nvPicPr>
          <p:cNvPr id="5" name="Grafik 4" descr="http://www.bau-data.com/referenzobjekte/referencObjectParagraphs/0111114/imageLarge/image/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36912"/>
            <a:ext cx="4896584" cy="3311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endPos="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963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Schwerpunkt „Lesen“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8371" y="2213992"/>
            <a:ext cx="8229600" cy="3744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000" dirty="0">
                <a:latin typeface="assdru1" pitchFamily="2" charset="0"/>
              </a:rPr>
              <a:t>Lesekoordinatorin Fr. Emmanuelle Cabrera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000" dirty="0">
                <a:latin typeface="assdru1" pitchFamily="2" charset="0"/>
              </a:rPr>
              <a:t>Leseprojekte (Lesen an besonderen Orten, </a:t>
            </a:r>
            <a:r>
              <a:rPr lang="de-DE" sz="3000" dirty="0" err="1">
                <a:latin typeface="assdru1" pitchFamily="2" charset="0"/>
              </a:rPr>
              <a:t>Liosf</a:t>
            </a:r>
            <a:r>
              <a:rPr lang="de-DE" sz="3000" dirty="0">
                <a:latin typeface="assdru1" pitchFamily="2" charset="0"/>
              </a:rPr>
              <a:t>(e)</a:t>
            </a:r>
            <a:r>
              <a:rPr lang="de-DE" sz="3000" dirty="0" err="1">
                <a:latin typeface="assdru1" pitchFamily="2" charset="0"/>
              </a:rPr>
              <a:t>äscht</a:t>
            </a:r>
            <a:r>
              <a:rPr lang="de-DE" sz="3000" dirty="0">
                <a:latin typeface="assdru1" pitchFamily="2" charset="0"/>
              </a:rPr>
              <a:t>, 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000" dirty="0" err="1">
                <a:latin typeface="assdru1" pitchFamily="2" charset="0"/>
              </a:rPr>
              <a:t>Antolin</a:t>
            </a:r>
            <a:r>
              <a:rPr lang="de-DE" sz="3000" dirty="0">
                <a:latin typeface="assdru1" pitchFamily="2" charset="0"/>
              </a:rPr>
              <a:t> – mit lesen punkten!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000" dirty="0">
                <a:latin typeface="assdru1" pitchFamily="2" charset="0"/>
              </a:rPr>
              <a:t>Lesepaten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1026" name="Picture 2" descr="H:\Fotos Schule\1a 2012-2013\Leserallye 1a Fotos\Leserallye 1a\2013-05-13 001\2013-05-15 10.45.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51" y="3427693"/>
            <a:ext cx="1845495" cy="13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Fotos Schule\4b 2015-2016\Lesen im Bus Sept 2015\20150917_113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71" y="4998297"/>
            <a:ext cx="2664296" cy="149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Fotos Schule\1a 2012-2013\Lesetag 1a\DSCN5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89" y="4738897"/>
            <a:ext cx="2122166" cy="159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8" y="5059340"/>
            <a:ext cx="2555776" cy="14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0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ssdru1" pitchFamily="2" charset="0"/>
              </a:rPr>
              <a:t>Partner- und Kooperationsklassen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3312368" cy="2736304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96844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0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ssdru1" pitchFamily="2" charset="0"/>
              </a:rPr>
              <a:t>Partner- und Kooperationsklassen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1026" name="Picture 2" descr="C:\Users\TSD\AppData\Local\Microsoft\Windows\Temporary Internet Files\Content.IE5\KSXHURB1\20160209_103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D\AppData\Local\Microsoft\Windows\Temporary Internet Files\Content.IE5\KSXHURB1\20160112_143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187958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622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Elternverein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64904"/>
            <a:ext cx="8229600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de-DE" dirty="0">
              <a:latin typeface="assdru1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ssdru1" pitchFamily="2" charset="0"/>
              </a:rPr>
              <a:t>Unterstützung bei Schulveranstaltungen, Theateraufführungen, …</a:t>
            </a:r>
          </a:p>
          <a:p>
            <a:pPr marL="0" indent="0">
              <a:buNone/>
            </a:pPr>
            <a:endParaRPr lang="de-DE" dirty="0">
              <a:latin typeface="assdru1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ssdru1" pitchFamily="2" charset="0"/>
              </a:rPr>
              <a:t>bittet um Ihre Mitgliedschaft und Mitarbeit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88917"/>
            <a:ext cx="4098131" cy="100811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552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864096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WIF-Zack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132856"/>
            <a:ext cx="8229600" cy="41764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ssdru1" pitchFamily="2" charset="0"/>
              </a:rPr>
              <a:t>Aktion des </a:t>
            </a:r>
            <a:r>
              <a:rPr lang="de-DE" dirty="0" err="1">
                <a:latin typeface="assdru1" pitchFamily="2" charset="0"/>
              </a:rPr>
              <a:t>Lauteracher</a:t>
            </a:r>
            <a:r>
              <a:rPr lang="de-DE" dirty="0">
                <a:latin typeface="assdru1" pitchFamily="2" charset="0"/>
              </a:rPr>
              <a:t> Wirtschaftsvereins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ssdru1" pitchFamily="2" charset="0"/>
              </a:rPr>
              <a:t>für 2. und 3. Klassen</a:t>
            </a:r>
          </a:p>
          <a:p>
            <a:pPr marL="0" indent="0">
              <a:buNone/>
            </a:pPr>
            <a:endParaRPr lang="de-DE" dirty="0">
              <a:latin typeface="assdru1" pitchFamily="2" charset="0"/>
            </a:endParaRP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88917"/>
            <a:ext cx="4098131" cy="1008112"/>
          </a:xfrm>
          <a:prstGeom prst="rect">
            <a:avLst/>
          </a:prstGeom>
        </p:spPr>
      </p:pic>
      <p:pic>
        <p:nvPicPr>
          <p:cNvPr id="5" name="Grafik 4" descr="C:\Users\user01\Documents\Schule\2. Klasse\Organisatorisches\Projekte\Wiff-Zack\DSCN19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23" y="3395308"/>
            <a:ext cx="2448272" cy="29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C:\Users\user01\Documents\Schule\3. Klasse\Organisatorisches\Lehrausgänge + Projekte\Wiff-Zack\Projekttag\20150508_163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05979"/>
            <a:ext cx="2016224" cy="295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130">
            <a:off x="5428906" y="3632565"/>
            <a:ext cx="3095916" cy="17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88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07937-18D5-4451-AB27-791A07457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63" y="1700808"/>
            <a:ext cx="8229600" cy="648072"/>
          </a:xfrm>
        </p:spPr>
        <p:txBody>
          <a:bodyPr>
            <a:normAutofit/>
          </a:bodyPr>
          <a:lstStyle/>
          <a:p>
            <a:r>
              <a:rPr lang="de-DE" sz="3400" dirty="0">
                <a:latin typeface="assdru1" pitchFamily="2" charset="0"/>
              </a:rPr>
              <a:t>Mittags- und Nachmittagsbetreuung</a:t>
            </a:r>
            <a:endParaRPr lang="de-DE" sz="3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585189-3598-472D-AE63-AFD269144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39" y="2476462"/>
            <a:ext cx="5931669" cy="3760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000" dirty="0"/>
              <a:t>Anmeldung über „Kinderbetreuung Vorarlberg“</a:t>
            </a: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Infoblatt unter </a:t>
            </a:r>
            <a:r>
              <a:rPr lang="de-DE" sz="2000" dirty="0">
                <a:hlinkClick r:id="rId2"/>
              </a:rPr>
              <a:t>www.schule-unterfeld.vobs.at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Onlineanmeldung bis Juli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Ummeldungen bzw. Anpassungen sind bis 20.9.2021 möglich!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Hausaufgabenbetreuung von Montag bis Donnerstag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DD4A70-A8B4-461A-A93C-41C520AD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D61337-CFBB-423D-8EDB-77CEE4DD038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88917"/>
            <a:ext cx="4098131" cy="1008112"/>
          </a:xfrm>
          <a:prstGeom prst="rect">
            <a:avLst/>
          </a:prstGeom>
        </p:spPr>
      </p:pic>
      <p:pic>
        <p:nvPicPr>
          <p:cNvPr id="6" name="Bildplatzhalter 4" descr="EAQL1643.JPG">
            <a:extLst>
              <a:ext uri="{FF2B5EF4-FFF2-40B4-BE49-F238E27FC236}">
                <a16:creationId xmlns:a16="http://schemas.microsoft.com/office/drawing/2014/main" id="{ADF8FFFC-1675-4372-9DA8-AFA9D15D5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0000" y="2981543"/>
            <a:ext cx="2520000" cy="33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696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9934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ssdru1" pitchFamily="2" charset="0"/>
              </a:rPr>
              <a:t>Kooperation mit der Musikschule am </a:t>
            </a:r>
            <a:r>
              <a:rPr lang="de-DE" dirty="0" err="1">
                <a:latin typeface="assdru1" pitchFamily="2" charset="0"/>
              </a:rPr>
              <a:t>Hofsteig</a:t>
            </a:r>
            <a:br>
              <a:rPr lang="de-DE" dirty="0">
                <a:latin typeface="assdru1" pitchFamily="2" charset="0"/>
              </a:rPr>
            </a:br>
            <a:r>
              <a:rPr lang="de-DE" dirty="0">
                <a:latin typeface="assdru1" pitchFamily="2" charset="0"/>
              </a:rPr>
              <a:t>ab der 1. 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3313001"/>
            <a:ext cx="8229600" cy="2866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de-DE" dirty="0">
              <a:latin typeface="assdru1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600" dirty="0">
                <a:latin typeface="assdru1" pitchFamily="2" charset="0"/>
              </a:rPr>
              <a:t>Elementare Musikpädagogik im Unterricht in der 1. und 2. Klasse</a:t>
            </a:r>
          </a:p>
          <a:p>
            <a:pPr marL="0" indent="0">
              <a:buNone/>
            </a:pPr>
            <a:endParaRPr lang="de-DE" sz="2600" dirty="0">
              <a:latin typeface="assdru1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600" dirty="0">
                <a:latin typeface="assdru1" pitchFamily="2" charset="0"/>
              </a:rPr>
              <a:t>Simone </a:t>
            </a:r>
            <a:r>
              <a:rPr lang="de-DE" sz="2600" dirty="0" err="1">
                <a:latin typeface="assdru1" pitchFamily="2" charset="0"/>
              </a:rPr>
              <a:t>Humpeler</a:t>
            </a:r>
            <a:r>
              <a:rPr lang="de-DE" sz="2600" dirty="0">
                <a:latin typeface="assdru1" pitchFamily="2" charset="0"/>
              </a:rPr>
              <a:t> und die Klassenlehrerin gestalten gemeinsam den Musikunterricht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88917"/>
            <a:ext cx="4098131" cy="100811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AutoShape 4" descr="Image result for musikschule am hofste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 descr="https://image.jimcdn.com/app/cms/image/transf/dimension=225x1024:format=gif/path/s5802b85f9ad6f802/image/i7b71a1ad37d2e6df/version/1473167096/im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4663"/>
            <a:ext cx="21431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35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Fahrplan Einschulung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64904"/>
            <a:ext cx="8229600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ssdru1" pitchFamily="2" charset="0"/>
              </a:rPr>
              <a:t>März ´21 – Screening der Kinder in der Schule</a:t>
            </a: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ssdru1" pitchFamily="2" charset="0"/>
              </a:rPr>
              <a:t>Juni ´21 - Schnuppertag der Kinder in der Schule</a:t>
            </a:r>
          </a:p>
          <a:p>
            <a:pPr marL="0" indent="0">
              <a:buNone/>
            </a:pPr>
            <a:endParaRPr lang="de-DE" sz="1000" dirty="0">
              <a:latin typeface="assdru1" pitchFamily="2" charset="0"/>
            </a:endParaRPr>
          </a:p>
          <a:p>
            <a:pPr marL="0" indent="0">
              <a:buNone/>
            </a:pPr>
            <a:endParaRPr lang="de-DE" dirty="0">
              <a:latin typeface="assdru1" pitchFamily="2" charset="0"/>
            </a:endParaRPr>
          </a:p>
          <a:p>
            <a:pPr marL="0" indent="0">
              <a:buNone/>
            </a:pPr>
            <a:endParaRPr lang="de-DE" dirty="0">
              <a:latin typeface="assdru1" pitchFamily="2" charset="0"/>
            </a:endParaRP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88917"/>
            <a:ext cx="4098131" cy="1008112"/>
          </a:xfrm>
          <a:prstGeom prst="rect">
            <a:avLst/>
          </a:prstGeom>
        </p:spPr>
      </p:pic>
      <p:pic>
        <p:nvPicPr>
          <p:cNvPr id="3074" name="Picture 2" descr="H:\Fotos Schule\1a 2012-2013\Februar 1a\2013-02-21 10.27.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90" y="4691131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Fotos Schule\1a 2012-2013\Februar 1a\2013-02-21 10.29.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29" y="4437112"/>
            <a:ext cx="2450927" cy="18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124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1. Schulwoche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27507"/>
            <a:ext cx="8229600" cy="40415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dirty="0">
                <a:latin typeface="assdru1" pitchFamily="2" charset="0"/>
              </a:rPr>
              <a:t>Brief von der Lehrerin Ende Sommerferien</a:t>
            </a:r>
          </a:p>
          <a:p>
            <a:pPr marL="0" indent="0">
              <a:buNone/>
            </a:pPr>
            <a:endParaRPr lang="de-DE" sz="1000" dirty="0">
              <a:latin typeface="assdru1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>
                <a:latin typeface="assdru1" pitchFamily="2" charset="0"/>
              </a:rPr>
              <a:t>kein Nachmittagsunterricht in der 1. Schulwoche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000" dirty="0">
              <a:latin typeface="assdru1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>
                <a:latin typeface="assdru1" pitchFamily="2" charset="0"/>
              </a:rPr>
              <a:t>endgültiger Stundenplan ab der 2. Schulwoche gültig</a:t>
            </a:r>
          </a:p>
          <a:p>
            <a:pPr marL="0" indent="0">
              <a:buNone/>
            </a:pPr>
            <a:endParaRPr lang="de-DE" sz="1000" dirty="0">
              <a:latin typeface="assdru1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>
                <a:latin typeface="assdru1" pitchFamily="2" charset="0"/>
              </a:rPr>
              <a:t>ab Dienstag (14.9.21) findet Mittags- bzw. Nachmittagsbetreuung statt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>
              <a:latin typeface="assdru1" pitchFamily="2" charset="0"/>
            </a:endParaRP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88917"/>
            <a:ext cx="4098131" cy="100811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391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539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ssdru1" pitchFamily="2" charset="0"/>
              </a:rPr>
              <a:t>Wie können Sie Ihr Kind auf die Schule vorbereiten?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2539" y="3068961"/>
            <a:ext cx="8229600" cy="316835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de-DE" dirty="0">
                <a:solidFill>
                  <a:schemeClr val="tx1"/>
                </a:solidFill>
                <a:latin typeface="assdru1" pitchFamily="2" charset="0"/>
              </a:rPr>
              <a:t>freudvoll und positiv dem neuen Lebensabschnitt begegnen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DE" dirty="0">
                <a:solidFill>
                  <a:schemeClr val="tx1"/>
                </a:solidFill>
                <a:latin typeface="assdru1" pitchFamily="2" charset="0"/>
              </a:rPr>
              <a:t>Konzentrationsspanne fördern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DE" dirty="0">
                <a:solidFill>
                  <a:schemeClr val="tx1"/>
                </a:solidFill>
                <a:latin typeface="assdru1" pitchFamily="2" charset="0"/>
              </a:rPr>
              <a:t>Stifthaltung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DE" dirty="0">
                <a:solidFill>
                  <a:schemeClr val="tx1"/>
                </a:solidFill>
                <a:latin typeface="assdru1" pitchFamily="2" charset="0"/>
              </a:rPr>
              <a:t>selbstständiges An- und Ausziehen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DE" dirty="0">
                <a:solidFill>
                  <a:schemeClr val="tx1"/>
                </a:solidFill>
                <a:latin typeface="assdru1" pitchFamily="2" charset="0"/>
              </a:rPr>
              <a:t>Schulweg üben</a:t>
            </a:r>
          </a:p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43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zertifizierte Umweltschule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64904"/>
            <a:ext cx="8229600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400" dirty="0">
                <a:latin typeface="assdru1" pitchFamily="2" charset="0"/>
              </a:rPr>
              <a:t>bewusster Einkauf der Schulmaterialien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>
              <a:buFont typeface="Wingdings" pitchFamily="2" charset="2"/>
              <a:buChar char="Ø"/>
            </a:pPr>
            <a:r>
              <a:rPr lang="de-DE" sz="2400" dirty="0">
                <a:latin typeface="assdru1" pitchFamily="2" charset="0"/>
              </a:rPr>
              <a:t>Verzicht auf Hefteinbände 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latin typeface="assdru1" pitchFamily="2" charset="0"/>
              </a:rPr>
              <a:t>ergonomische Schultaschen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5" name="Bild 1" descr="https://www.bmlfuw.gv.at/.imaging/stk/bmlfuw/contentImagePopup/dam/bmlfuw/umwelt/betriebl_umweltschutz_uvp/kennzeich_emas/umweltzeichen/Umweltzeichen_2/UZ-logo_transparent1/jcr:content/UZ-logo_transparent.jpg.2011-10-27-12-33-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6186"/>
            <a:ext cx="1251286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1" descr="Blauer Enge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1012825" cy="1021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2" descr="Die Blume, das europäische Umweltzeich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24658"/>
            <a:ext cx="749300" cy="114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3" descr="FSC-Labe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45" y="3224658"/>
            <a:ext cx="1177925" cy="13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073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2539" y="4941167"/>
            <a:ext cx="8229600" cy="1296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latin typeface="assdru1" pitchFamily="2" charset="0"/>
              </a:rPr>
              <a:t>Vielen Dank für Ihr Interesse!</a:t>
            </a:r>
            <a:endParaRPr lang="de-DE" sz="4000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26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zertifizierte Umweltschule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64904"/>
            <a:ext cx="8229600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ssdru1" pitchFamily="2" charset="0"/>
              </a:rPr>
              <a:t>tägliche gesunde Jause</a:t>
            </a:r>
          </a:p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	bitte </a:t>
            </a:r>
            <a:r>
              <a:rPr lang="de-DE" sz="2400" dirty="0" err="1">
                <a:latin typeface="assdru1" pitchFamily="2" charset="0"/>
              </a:rPr>
              <a:t>Jausenbox</a:t>
            </a:r>
            <a:r>
              <a:rPr lang="de-DE" sz="2400" dirty="0">
                <a:latin typeface="assdru1" pitchFamily="2" charset="0"/>
              </a:rPr>
              <a:t> verwenden</a:t>
            </a:r>
          </a:p>
          <a:p>
            <a:pPr marL="0" indent="0">
              <a:buNone/>
            </a:pPr>
            <a:endParaRPr lang="de-DE" dirty="0">
              <a:latin typeface="assdru1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ssdru1" pitchFamily="2" charset="0"/>
              </a:rPr>
              <a:t>Aktion „Gesunde Jause“ </a:t>
            </a:r>
          </a:p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	jeden Mittwoch wird ein Kornbrot mit Aufstrich +        	Obst/Gemüse um 1 Euro angeboten.</a:t>
            </a:r>
          </a:p>
          <a:p>
            <a:pPr marL="0" indent="0">
              <a:buNone/>
            </a:pPr>
            <a:endParaRPr lang="de-DE" dirty="0">
              <a:latin typeface="assdru1" pitchFamily="2" charset="0"/>
            </a:endParaRP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38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zertifizierte Umweltschule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0" y="2564904"/>
            <a:ext cx="8229600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>
                <a:latin typeface="assdru1" pitchFamily="2" charset="0"/>
              </a:rPr>
              <a:t>Schulweg zu Fuß meistern</a:t>
            </a:r>
          </a:p>
          <a:p>
            <a:pPr marL="0" indent="0">
              <a:buNone/>
            </a:pPr>
            <a:r>
              <a:rPr lang="de-DE" dirty="0">
                <a:latin typeface="assdru1" pitchFamily="2" charset="0"/>
              </a:rPr>
              <a:t>    	</a:t>
            </a:r>
            <a:r>
              <a:rPr lang="de-DE" sz="2400" dirty="0">
                <a:latin typeface="assdru1" pitchFamily="2" charset="0"/>
              </a:rPr>
              <a:t>Aktion „Schoolwalker“</a:t>
            </a:r>
          </a:p>
          <a:p>
            <a:pPr marL="0" indent="0">
              <a:buNone/>
            </a:pPr>
            <a:endParaRPr lang="de-DE" dirty="0">
              <a:latin typeface="assdru1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ssdru1" pitchFamily="2" charset="0"/>
              </a:rPr>
              <a:t>Energie sparen</a:t>
            </a:r>
          </a:p>
          <a:p>
            <a:pPr marL="0" indent="0">
              <a:buNone/>
            </a:pPr>
            <a:r>
              <a:rPr lang="de-DE" dirty="0">
                <a:latin typeface="assdru1" pitchFamily="2" charset="0"/>
              </a:rPr>
              <a:t>    	</a:t>
            </a:r>
            <a:r>
              <a:rPr lang="de-DE" sz="2400" dirty="0">
                <a:latin typeface="assdru1" pitchFamily="2" charset="0"/>
              </a:rPr>
              <a:t>Bewusstseinsbildung</a:t>
            </a:r>
          </a:p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    	„Energiewerkstatt“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25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98984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Wir bewegen uns!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in der Klasse: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5" name="Picture 3" descr="C:\Users\user01\Documents\Schule\3. Klasse\Organisatorisches\Lehrausgänge + Projekte\Bewegungspause\PICT7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08885"/>
            <a:ext cx="3403644" cy="2517278"/>
          </a:xfrm>
          <a:prstGeom prst="rect">
            <a:avLst/>
          </a:prstGeom>
          <a:noFill/>
        </p:spPr>
      </p:pic>
      <p:pic>
        <p:nvPicPr>
          <p:cNvPr id="6" name="Grafik 2" descr="C:\Users\Lehrer04\AppData\Local\Microsoft\Windows\Temporary Internet Files\Content.IE5\48OXN5WL\20150520_1131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88032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00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Wir bewegen uns!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assdru1" pitchFamily="2" charset="0"/>
              </a:rPr>
              <a:t>im Schulgebäude: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5" name="Grafik 4" descr="C:\Users\Lehrer04\AppData\Local\Microsoft\Windows\Temporary Internet Files\Content.IE5\48OXN5WL\20150414_1049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1981"/>
            <a:ext cx="144016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Lehrer04\AppData\Local\Microsoft\Windows\Temporary Internet Files\Content.IE5\N42SA054\20150520_1041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435376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:\Users\Lehrer04\AppData\Local\Microsoft\Windows\Temporary Internet Files\Content.IE5\O568KDK6\20150304_0921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14598"/>
            <a:ext cx="3096344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76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Wir bewegen uns!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im Stiegenhaus: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5" name="Picture 4" descr="C:\Users\TSD\Desktop\20160331_074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7451" y="3671422"/>
            <a:ext cx="3412464" cy="1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SD\Desktop\20160331_0747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5723" y="3671422"/>
            <a:ext cx="3412464" cy="1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5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de-DE" dirty="0">
                <a:latin typeface="assdru1" pitchFamily="2" charset="0"/>
              </a:rPr>
              <a:t>Wir bewegen uns!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ssdru1" pitchFamily="2" charset="0"/>
              </a:rPr>
              <a:t>im Pausenhof:</a:t>
            </a:r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44008" y="260648"/>
            <a:ext cx="4098131" cy="10081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4" y="3284984"/>
            <a:ext cx="3139841" cy="1766161"/>
          </a:xfrm>
          <a:prstGeom prst="rect">
            <a:avLst/>
          </a:prstGeom>
        </p:spPr>
      </p:pic>
      <p:pic>
        <p:nvPicPr>
          <p:cNvPr id="2053" name="Picture 5" descr="C:\Users\TSD\Desktop\20160401_104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5113" y="3690363"/>
            <a:ext cx="3412464" cy="1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TSD\Desktop\20160401_101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57" y="4819690"/>
            <a:ext cx="2731840" cy="1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2931-5F9B-42AA-A596-77EC8C92DB2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82688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Bildschirmpräsentation (4:3)</PresentationFormat>
  <Paragraphs>138</Paragraphs>
  <Slides>30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assdru1</vt:lpstr>
      <vt:lpstr>Calibri</vt:lpstr>
      <vt:lpstr>Wingdings</vt:lpstr>
      <vt:lpstr>Larissa</vt:lpstr>
      <vt:lpstr>Unser Kind kommt in die Schule!</vt:lpstr>
      <vt:lpstr>Unsere Schule</vt:lpstr>
      <vt:lpstr>zertifizierte Umweltschule</vt:lpstr>
      <vt:lpstr>zertifizierte Umweltschule</vt:lpstr>
      <vt:lpstr>zertifizierte Umweltschule</vt:lpstr>
      <vt:lpstr>Wir bewegen uns!</vt:lpstr>
      <vt:lpstr>Wir bewegen uns!</vt:lpstr>
      <vt:lpstr>Wir bewegen uns!</vt:lpstr>
      <vt:lpstr>Wir bewegen uns!</vt:lpstr>
      <vt:lpstr>Wir bewegen uns!</vt:lpstr>
      <vt:lpstr>Wir bewegen uns!</vt:lpstr>
      <vt:lpstr>Wir bewegen uns!</vt:lpstr>
      <vt:lpstr>Verkehrserziehung</vt:lpstr>
      <vt:lpstr>Verkehrserziehung</vt:lpstr>
      <vt:lpstr>Verkehrserziehung</vt:lpstr>
      <vt:lpstr>Verkehrserziehung</vt:lpstr>
      <vt:lpstr>Verkehrserziehung</vt:lpstr>
      <vt:lpstr>Landschultage:</vt:lpstr>
      <vt:lpstr>Verschiedene Projekte:</vt:lpstr>
      <vt:lpstr>Schwerpunkt „Lesen“</vt:lpstr>
      <vt:lpstr>Partner- und Kooperationsklassen</vt:lpstr>
      <vt:lpstr>Partner- und Kooperationsklassen</vt:lpstr>
      <vt:lpstr>Elternverein</vt:lpstr>
      <vt:lpstr>WIF-Zack </vt:lpstr>
      <vt:lpstr>Mittags- und Nachmittagsbetreuung</vt:lpstr>
      <vt:lpstr>Kooperation mit der Musikschule am Hofsteig ab der 1. Klasse</vt:lpstr>
      <vt:lpstr>Fahrplan Einschulung </vt:lpstr>
      <vt:lpstr>1. Schulwoche</vt:lpstr>
      <vt:lpstr>Wie können Sie Ihr Kind auf die Schule vorbereiten?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können Sie Ihr Kind auf die Schule vorbereiten?</dc:title>
  <dc:creator>Lehrer03</dc:creator>
  <cp:lastModifiedBy>Richard Frede</cp:lastModifiedBy>
  <cp:revision>48</cp:revision>
  <dcterms:created xsi:type="dcterms:W3CDTF">2016-03-21T09:06:50Z</dcterms:created>
  <dcterms:modified xsi:type="dcterms:W3CDTF">2021-02-22T11:13:22Z</dcterms:modified>
</cp:coreProperties>
</file>